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92" r:id="rId5"/>
    <p:sldMasterId id="2147483693" r:id="rId6"/>
    <p:sldMasterId id="2147483694" r:id="rId7"/>
    <p:sldMasterId id="2147483695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y="5143500" cx="9144000"/>
  <p:notesSz cx="9296400" cy="7010400"/>
  <p:embeddedFontLst>
    <p:embeddedFont>
      <p:font typeface="Raleway"/>
      <p:regular r:id="rId24"/>
      <p:bold r:id="rId25"/>
      <p:italic r:id="rId26"/>
      <p:boldItalic r:id="rId27"/>
    </p:embeddedFont>
    <p:embeddedFont>
      <p:font typeface="Roboto"/>
      <p:regular r:id="rId28"/>
      <p:bold r:id="rId29"/>
      <p:italic r:id="rId30"/>
      <p:boldItalic r:id="rId31"/>
    </p:embeddedFont>
    <p:embeddedFont>
      <p:font typeface="Chivo"/>
      <p:regular r:id="rId32"/>
      <p:bold r:id="rId33"/>
      <p:italic r:id="rId34"/>
      <p:boldItalic r:id="rId35"/>
    </p:embeddedFont>
    <p:embeddedFont>
      <p:font typeface="Source Sans Pr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229F1FA-EF57-4B9E-9800-D86A9B0194CA}">
  <a:tblStyle styleId="{5229F1FA-EF57-4B9E-9800-D86A9B0194C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Raleway-italic.fntdata"/><Relationship Id="rId13" Type="http://schemas.openxmlformats.org/officeDocument/2006/relationships/slide" Target="slides/slide4.xml"/><Relationship Id="rId39" Type="http://schemas.openxmlformats.org/officeDocument/2006/relationships/font" Target="fonts/SourceSansPro-boldItalic.fntdata"/><Relationship Id="rId18" Type="http://schemas.openxmlformats.org/officeDocument/2006/relationships/slide" Target="slides/slide9.xml"/><Relationship Id="rId21" Type="http://schemas.openxmlformats.org/officeDocument/2006/relationships/slide" Target="slides/slide12.xml"/><Relationship Id="rId34" Type="http://schemas.openxmlformats.org/officeDocument/2006/relationships/font" Target="fonts/Chivo-italic.fntdata"/><Relationship Id="rId42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20" Type="http://schemas.openxmlformats.org/officeDocument/2006/relationships/slide" Target="slides/slide11.xml"/><Relationship Id="rId2" Type="http://schemas.openxmlformats.org/officeDocument/2006/relationships/viewProps" Target="viewProps.xml"/><Relationship Id="rId29" Type="http://schemas.openxmlformats.org/officeDocument/2006/relationships/font" Target="fonts/Roboto-bold.fntdata"/><Relationship Id="rId16" Type="http://schemas.openxmlformats.org/officeDocument/2006/relationships/slide" Target="slides/slide7.xml"/><Relationship Id="rId41" Type="http://schemas.openxmlformats.org/officeDocument/2006/relationships/customXml" Target="../customXml/item2.xml"/><Relationship Id="rId24" Type="http://schemas.openxmlformats.org/officeDocument/2006/relationships/font" Target="fonts/Raleway-regular.fntdata"/><Relationship Id="rId1" Type="http://schemas.openxmlformats.org/officeDocument/2006/relationships/theme" Target="theme/theme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32" Type="http://schemas.openxmlformats.org/officeDocument/2006/relationships/font" Target="fonts/Chivo-regular.fntdata"/><Relationship Id="rId37" Type="http://schemas.openxmlformats.org/officeDocument/2006/relationships/font" Target="fonts/SourceSansPro-bold.fntdata"/><Relationship Id="rId40" Type="http://schemas.openxmlformats.org/officeDocument/2006/relationships/customXml" Target="../customXml/item1.xml"/><Relationship Id="rId23" Type="http://schemas.openxmlformats.org/officeDocument/2006/relationships/slide" Target="slides/slide14.xml"/><Relationship Id="rId28" Type="http://schemas.openxmlformats.org/officeDocument/2006/relationships/font" Target="fonts/Roboto-regular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36" Type="http://schemas.openxmlformats.org/officeDocument/2006/relationships/font" Target="fonts/SourceSansPro-regular.fntdata"/><Relationship Id="rId31" Type="http://schemas.openxmlformats.org/officeDocument/2006/relationships/font" Target="fonts/Roboto-boldItalic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22" Type="http://schemas.openxmlformats.org/officeDocument/2006/relationships/slide" Target="slides/slide13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27" Type="http://schemas.openxmlformats.org/officeDocument/2006/relationships/font" Target="fonts/Raleway-boldItalic.fntdata"/><Relationship Id="rId30" Type="http://schemas.openxmlformats.org/officeDocument/2006/relationships/font" Target="fonts/Roboto-italic.fntdata"/><Relationship Id="rId35" Type="http://schemas.openxmlformats.org/officeDocument/2006/relationships/font" Target="fonts/Chivo-boldItalic.fntdata"/><Relationship Id="rId14" Type="http://schemas.openxmlformats.org/officeDocument/2006/relationships/slide" Target="slides/slide5.xml"/><Relationship Id="rId8" Type="http://schemas.openxmlformats.org/officeDocument/2006/relationships/slideMaster" Target="slideMasters/slideMaster4.xml"/><Relationship Id="rId3" Type="http://schemas.openxmlformats.org/officeDocument/2006/relationships/presProps" Target="presProps.xml"/><Relationship Id="rId25" Type="http://schemas.openxmlformats.org/officeDocument/2006/relationships/font" Target="fonts/Raleway-bold.fntdata"/><Relationship Id="rId33" Type="http://schemas.openxmlformats.org/officeDocument/2006/relationships/font" Target="fonts/Chivo-bold.fntdata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38" Type="http://schemas.openxmlformats.org/officeDocument/2006/relationships/font" Target="fonts/SourceSansPr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311400" y="525463"/>
            <a:ext cx="46736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:notes"/>
          <p:cNvSpPr/>
          <p:nvPr>
            <p:ph idx="2" type="sldImg"/>
          </p:nvPr>
        </p:nvSpPr>
        <p:spPr>
          <a:xfrm>
            <a:off x="2311400" y="525463"/>
            <a:ext cx="46736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58e0e5d426_1_222:notes"/>
          <p:cNvSpPr/>
          <p:nvPr>
            <p:ph idx="2" type="sldImg"/>
          </p:nvPr>
        </p:nvSpPr>
        <p:spPr>
          <a:xfrm>
            <a:off x="2311400" y="525463"/>
            <a:ext cx="46737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58e0e5d426_1_222:notes"/>
          <p:cNvSpPr txBox="1"/>
          <p:nvPr>
            <p:ph idx="1" type="body"/>
          </p:nvPr>
        </p:nvSpPr>
        <p:spPr>
          <a:xfrm>
            <a:off x="929640" y="3329940"/>
            <a:ext cx="7437000" cy="3154800"/>
          </a:xfrm>
          <a:prstGeom prst="rect">
            <a:avLst/>
          </a:prstGeom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8e0e5d426_1_0:notes"/>
          <p:cNvSpPr/>
          <p:nvPr>
            <p:ph idx="2" type="sldImg"/>
          </p:nvPr>
        </p:nvSpPr>
        <p:spPr>
          <a:xfrm>
            <a:off x="2311400" y="525463"/>
            <a:ext cx="46737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g58e0e5d426_1_0:notes"/>
          <p:cNvSpPr txBox="1"/>
          <p:nvPr>
            <p:ph idx="1" type="body"/>
          </p:nvPr>
        </p:nvSpPr>
        <p:spPr>
          <a:xfrm>
            <a:off x="929640" y="3329940"/>
            <a:ext cx="7437000" cy="3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a1043e9d1_0_5:notes"/>
          <p:cNvSpPr/>
          <p:nvPr>
            <p:ph idx="2" type="sldImg"/>
          </p:nvPr>
        </p:nvSpPr>
        <p:spPr>
          <a:xfrm>
            <a:off x="2311400" y="525463"/>
            <a:ext cx="46737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a1043e9d1_0_5:notes"/>
          <p:cNvSpPr txBox="1"/>
          <p:nvPr>
            <p:ph idx="1" type="body"/>
          </p:nvPr>
        </p:nvSpPr>
        <p:spPr>
          <a:xfrm>
            <a:off x="929640" y="3329940"/>
            <a:ext cx="7437000" cy="3154800"/>
          </a:xfrm>
          <a:prstGeom prst="rect">
            <a:avLst/>
          </a:prstGeom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:notes"/>
          <p:cNvSpPr/>
          <p:nvPr>
            <p:ph idx="2" type="sldImg"/>
          </p:nvPr>
        </p:nvSpPr>
        <p:spPr>
          <a:xfrm>
            <a:off x="2311400" y="525463"/>
            <a:ext cx="46736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22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:notes"/>
          <p:cNvSpPr/>
          <p:nvPr>
            <p:ph idx="2" type="sldImg"/>
          </p:nvPr>
        </p:nvSpPr>
        <p:spPr>
          <a:xfrm>
            <a:off x="2311400" y="525463"/>
            <a:ext cx="46736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23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:notes"/>
          <p:cNvSpPr/>
          <p:nvPr>
            <p:ph idx="2" type="sldImg"/>
          </p:nvPr>
        </p:nvSpPr>
        <p:spPr>
          <a:xfrm>
            <a:off x="2311400" y="525463"/>
            <a:ext cx="46736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13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:notes"/>
          <p:cNvSpPr/>
          <p:nvPr>
            <p:ph idx="2" type="sldImg"/>
          </p:nvPr>
        </p:nvSpPr>
        <p:spPr>
          <a:xfrm>
            <a:off x="2311400" y="525463"/>
            <a:ext cx="46736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14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58e0e5d426_0_2:notes"/>
          <p:cNvSpPr/>
          <p:nvPr>
            <p:ph idx="2" type="sldImg"/>
          </p:nvPr>
        </p:nvSpPr>
        <p:spPr>
          <a:xfrm>
            <a:off x="516873" y="525780"/>
            <a:ext cx="82635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58e0e5d426_0_2:notes"/>
          <p:cNvSpPr txBox="1"/>
          <p:nvPr>
            <p:ph idx="1" type="body"/>
          </p:nvPr>
        </p:nvSpPr>
        <p:spPr>
          <a:xfrm>
            <a:off x="929640" y="3329940"/>
            <a:ext cx="7437000" cy="3154800"/>
          </a:xfrm>
          <a:prstGeom prst="rect">
            <a:avLst/>
          </a:prstGeom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a1043e9d1_0_12:notes"/>
          <p:cNvSpPr/>
          <p:nvPr>
            <p:ph idx="2" type="sldImg"/>
          </p:nvPr>
        </p:nvSpPr>
        <p:spPr>
          <a:xfrm>
            <a:off x="2311400" y="525463"/>
            <a:ext cx="46737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5a1043e9d1_0_12:notes"/>
          <p:cNvSpPr txBox="1"/>
          <p:nvPr>
            <p:ph idx="1" type="body"/>
          </p:nvPr>
        </p:nvSpPr>
        <p:spPr>
          <a:xfrm>
            <a:off x="929640" y="3329940"/>
            <a:ext cx="7437000" cy="3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a1043e9d1_0_20:notes"/>
          <p:cNvSpPr/>
          <p:nvPr>
            <p:ph idx="2" type="sldImg"/>
          </p:nvPr>
        </p:nvSpPr>
        <p:spPr>
          <a:xfrm>
            <a:off x="2311400" y="525463"/>
            <a:ext cx="46737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5a1043e9d1_0_20:notes"/>
          <p:cNvSpPr txBox="1"/>
          <p:nvPr>
            <p:ph idx="1" type="body"/>
          </p:nvPr>
        </p:nvSpPr>
        <p:spPr>
          <a:xfrm>
            <a:off x="929640" y="3329940"/>
            <a:ext cx="7437000" cy="3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58e0e5d426_1_214:notes"/>
          <p:cNvSpPr/>
          <p:nvPr>
            <p:ph idx="2" type="sldImg"/>
          </p:nvPr>
        </p:nvSpPr>
        <p:spPr>
          <a:xfrm>
            <a:off x="2311400" y="525463"/>
            <a:ext cx="46737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58e0e5d426_1_214:notes"/>
          <p:cNvSpPr txBox="1"/>
          <p:nvPr>
            <p:ph idx="1" type="body"/>
          </p:nvPr>
        </p:nvSpPr>
        <p:spPr>
          <a:xfrm>
            <a:off x="929640" y="3329940"/>
            <a:ext cx="7437000" cy="3154800"/>
          </a:xfrm>
          <a:prstGeom prst="rect">
            <a:avLst/>
          </a:prstGeom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:notes"/>
          <p:cNvSpPr/>
          <p:nvPr>
            <p:ph idx="2" type="sldImg"/>
          </p:nvPr>
        </p:nvSpPr>
        <p:spPr>
          <a:xfrm>
            <a:off x="2311400" y="525463"/>
            <a:ext cx="46736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18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58e0e5d426_1_108:notes"/>
          <p:cNvSpPr/>
          <p:nvPr>
            <p:ph idx="2" type="sldImg"/>
          </p:nvPr>
        </p:nvSpPr>
        <p:spPr>
          <a:xfrm>
            <a:off x="516873" y="525780"/>
            <a:ext cx="82635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58e0e5d426_1_108:notes"/>
          <p:cNvSpPr txBox="1"/>
          <p:nvPr>
            <p:ph idx="1" type="body"/>
          </p:nvPr>
        </p:nvSpPr>
        <p:spPr>
          <a:xfrm>
            <a:off x="929640" y="3329940"/>
            <a:ext cx="7437000" cy="3154800"/>
          </a:xfrm>
          <a:prstGeom prst="rect">
            <a:avLst/>
          </a:prstGeom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3" name="Google Shape;103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4" name="Google Shape;10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7" name="Google Shape;107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1" name="Google Shape;11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4" name="Google Shape;114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5" name="Google Shape;115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6" name="Google Shape;11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2" name="Google Shape;122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3" name="Google Shape;123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6" name="Google Shape;12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0" name="Google Shape;130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1" name="Google Shape;131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2" name="Google Shape;132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35" name="Google Shape;13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8" name="Google Shape;138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9" name="Google Shape;139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800"/>
              <a:buFont typeface="Arial"/>
              <a:buNone/>
              <a:defRPr sz="380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151" name="Google Shape;151;p3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Font typeface="Arial"/>
              <a:buNone/>
              <a:defRPr sz="2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2" name="Google Shape;152;p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ial"/>
              <a:buChar char="■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Google Shape;153;p3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0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0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4200"/>
              <a:buFont typeface="Arial"/>
              <a:buNone/>
              <a:defRPr sz="420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7" name="Google Shape;157;p40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None/>
              <a:defRPr sz="2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8" name="Google Shape;158;p4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1"/>
          <p:cNvSpPr/>
          <p:nvPr/>
        </p:nvSpPr>
        <p:spPr>
          <a:xfrm>
            <a:off x="118325" y="2670650"/>
            <a:ext cx="8982600" cy="24117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1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Arial"/>
              <a:buNone/>
              <a:defRPr sz="360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2" name="Google Shape;162;p4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Arial"/>
              <a:buNone/>
              <a:defRPr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5" name="Google Shape;165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●"/>
              <a:defRPr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Char char="○"/>
              <a:defRPr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Char char="■"/>
              <a:defRPr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Char char="●"/>
              <a:defRPr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Char char="○"/>
              <a:defRPr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Char char="■"/>
              <a:defRPr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Char char="●"/>
              <a:defRPr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Char char="○"/>
              <a:defRPr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Arial"/>
              <a:buChar char="■"/>
              <a:defRPr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4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7" name="Google Shape;167;p42"/>
          <p:cNvCxnSpPr/>
          <p:nvPr/>
        </p:nvCxnSpPr>
        <p:spPr>
          <a:xfrm rot="10800000">
            <a:off x="203575" y="4786975"/>
            <a:ext cx="8773800" cy="0"/>
          </a:xfrm>
          <a:prstGeom prst="straightConnector1">
            <a:avLst/>
          </a:prstGeom>
          <a:noFill/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8" name="Google Shape;168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47490" y="61715"/>
            <a:ext cx="499200" cy="4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Arial"/>
              <a:buNone/>
              <a:defRPr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1" name="Google Shape;171;p4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Char char="●"/>
              <a:defRPr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Char char="○"/>
              <a:defRPr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Char char="■"/>
              <a:defRPr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Char char="●"/>
              <a:defRPr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Char char="○"/>
              <a:defRPr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Char char="■"/>
              <a:defRPr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Char char="●"/>
              <a:defRPr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Char char="○"/>
              <a:defRPr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Font typeface="Arial"/>
              <a:buChar char="■"/>
              <a:defRPr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2" name="Google Shape;172;p4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Char char="●"/>
              <a:defRPr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Char char="○"/>
              <a:defRPr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Char char="■"/>
              <a:defRPr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Char char="●"/>
              <a:defRPr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Char char="○"/>
              <a:defRPr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Char char="■"/>
              <a:defRPr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Char char="●"/>
              <a:defRPr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Char char="○"/>
              <a:defRPr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Font typeface="Arial"/>
              <a:buChar char="■"/>
              <a:defRPr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Google Shape;173;p4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4" name="Google Shape;174;p43"/>
          <p:cNvCxnSpPr/>
          <p:nvPr/>
        </p:nvCxnSpPr>
        <p:spPr>
          <a:xfrm rot="10800000">
            <a:off x="203575" y="4786975"/>
            <a:ext cx="8773800" cy="0"/>
          </a:xfrm>
          <a:prstGeom prst="straightConnector1">
            <a:avLst/>
          </a:prstGeom>
          <a:noFill/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5" name="Google Shape;17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47490" y="61715"/>
            <a:ext cx="499200" cy="4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Arial"/>
              <a:buNone/>
              <a:defRPr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8" name="Google Shape;178;p4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9" name="Google Shape;179;p44"/>
          <p:cNvCxnSpPr/>
          <p:nvPr/>
        </p:nvCxnSpPr>
        <p:spPr>
          <a:xfrm rot="10800000">
            <a:off x="203575" y="4786975"/>
            <a:ext cx="8773800" cy="0"/>
          </a:xfrm>
          <a:prstGeom prst="straightConnector1">
            <a:avLst/>
          </a:prstGeom>
          <a:noFill/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80" name="Google Shape;180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47490" y="61715"/>
            <a:ext cx="499200" cy="4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Arial"/>
              <a:buNone/>
              <a:defRPr sz="240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3" name="Google Shape;183;p4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○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■"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●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○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■"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●"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○"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/>
              <a:buChar char="■"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4" name="Google Shape;184;p4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85" name="Google Shape;185;p45"/>
          <p:cNvCxnSpPr/>
          <p:nvPr/>
        </p:nvCxnSpPr>
        <p:spPr>
          <a:xfrm rot="10800000">
            <a:off x="203575" y="4786975"/>
            <a:ext cx="8773800" cy="0"/>
          </a:xfrm>
          <a:prstGeom prst="straightConnector1">
            <a:avLst/>
          </a:prstGeom>
          <a:noFill/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86" name="Google Shape;18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250" y="4786975"/>
            <a:ext cx="1331748" cy="2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47490" y="61715"/>
            <a:ext cx="499200" cy="4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rgbClr val="0B5394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6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0" name="Google Shape;190;p4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91" name="Google Shape;191;p46"/>
          <p:cNvCxnSpPr/>
          <p:nvPr/>
        </p:nvCxnSpPr>
        <p:spPr>
          <a:xfrm rot="10800000">
            <a:off x="203575" y="4786975"/>
            <a:ext cx="87738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Font typeface="Arial"/>
              <a:buNone/>
              <a:defRPr sz="2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94" name="Google Shape;194;p4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95" name="Google Shape;195;p47"/>
          <p:cNvCxnSpPr/>
          <p:nvPr/>
        </p:nvCxnSpPr>
        <p:spPr>
          <a:xfrm rot="10800000">
            <a:off x="203575" y="4786975"/>
            <a:ext cx="8773800" cy="0"/>
          </a:xfrm>
          <a:prstGeom prst="straightConnector1">
            <a:avLst/>
          </a:prstGeom>
          <a:noFill/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96" name="Google Shape;196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250" y="4786975"/>
            <a:ext cx="1331748" cy="2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47490" y="61715"/>
            <a:ext cx="499200" cy="4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8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8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2000"/>
              <a:buFont typeface="Arial"/>
              <a:buNone/>
              <a:defRPr sz="1200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201" name="Google Shape;201;p48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ial"/>
              <a:buChar char="■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Google Shape;202;p4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3" name="Google Shape;203;p48"/>
          <p:cNvCxnSpPr/>
          <p:nvPr/>
        </p:nvCxnSpPr>
        <p:spPr>
          <a:xfrm rot="10800000">
            <a:off x="203575" y="4786975"/>
            <a:ext cx="87738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04" name="Google Shape;204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47490" y="61715"/>
            <a:ext cx="499200" cy="4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3F3F3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Google Shape;9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Google Shape;9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9" name="Google Shape;99;p25"/>
          <p:cNvCxnSpPr/>
          <p:nvPr/>
        </p:nvCxnSpPr>
        <p:spPr>
          <a:xfrm rot="10800000">
            <a:off x="-14225" y="4769925"/>
            <a:ext cx="9173400" cy="7200"/>
          </a:xfrm>
          <a:prstGeom prst="straightConnector1">
            <a:avLst/>
          </a:prstGeom>
          <a:noFill/>
          <a:ln cap="flat" cmpd="sng" w="9525">
            <a:solidFill>
              <a:srgbClr val="0944A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" name="Google Shape;100;p25"/>
          <p:cNvSpPr txBox="1"/>
          <p:nvPr/>
        </p:nvSpPr>
        <p:spPr>
          <a:xfrm>
            <a:off x="0" y="4762496"/>
            <a:ext cx="1278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2020 </a:t>
            </a:r>
            <a:r>
              <a:rPr b="1" i="0" lang="en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Census</a:t>
            </a:r>
            <a:endParaRPr b="1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lum"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44" name="Google Shape;144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45" name="Google Shape;145;p3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maria.garcia@lacity.org" TargetMode="External"/><Relationship Id="rId4" Type="http://schemas.openxmlformats.org/officeDocument/2006/relationships/hyperlink" Target="mailto:auribe@ceo.lacounty.gov" TargetMode="External"/><Relationship Id="rId5" Type="http://schemas.openxmlformats.org/officeDocument/2006/relationships/hyperlink" Target="mailto:auribe@ceo.lacounty.gov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census.lacounty.gov/countywide-outreach-ccc/census-action-kiosk-cak-subcommittee/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9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49"/>
          <p:cNvSpPr txBox="1"/>
          <p:nvPr>
            <p:ph idx="1" type="subTitle"/>
          </p:nvPr>
        </p:nvSpPr>
        <p:spPr>
          <a:xfrm>
            <a:off x="0" y="2376925"/>
            <a:ext cx="89154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Program Overview</a:t>
            </a:r>
            <a:endParaRPr b="1" sz="36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200">
              <a:solidFill>
                <a:srgbClr val="073763"/>
              </a:solidFill>
            </a:endParaRPr>
          </a:p>
        </p:txBody>
      </p:sp>
      <p:pic>
        <p:nvPicPr>
          <p:cNvPr id="211" name="Google Shape;211;p49"/>
          <p:cNvPicPr preferRelativeResize="0"/>
          <p:nvPr/>
        </p:nvPicPr>
        <p:blipFill rotWithShape="1">
          <a:blip r:embed="rId4">
            <a:alphaModFix/>
          </a:blip>
          <a:srcRect b="0" l="21389" r="0" t="0"/>
          <a:stretch/>
        </p:blipFill>
        <p:spPr>
          <a:xfrm>
            <a:off x="983425" y="1200775"/>
            <a:ext cx="6948549" cy="1645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49"/>
          <p:cNvCxnSpPr/>
          <p:nvPr/>
        </p:nvCxnSpPr>
        <p:spPr>
          <a:xfrm>
            <a:off x="114300" y="1781175"/>
            <a:ext cx="619200" cy="0"/>
          </a:xfrm>
          <a:prstGeom prst="straightConnector1">
            <a:avLst/>
          </a:prstGeom>
          <a:noFill/>
          <a:ln cap="flat" cmpd="sng" w="3810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13" name="Google Shape;213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51179" y="4077075"/>
            <a:ext cx="907296" cy="91717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9"/>
          <p:cNvSpPr txBox="1"/>
          <p:nvPr>
            <p:ph idx="1" type="subTitle"/>
          </p:nvPr>
        </p:nvSpPr>
        <p:spPr>
          <a:xfrm>
            <a:off x="0" y="2986525"/>
            <a:ext cx="8915400" cy="11494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400">
                <a:solidFill>
                  <a:srgbClr val="073763"/>
                </a:solidFill>
              </a:rPr>
              <a:t>Presentation for: SCAG 30th Annual Demographics Workshop</a:t>
            </a:r>
            <a:endParaRPr sz="1400">
              <a:solidFill>
                <a:srgbClr val="073763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400">
                <a:solidFill>
                  <a:srgbClr val="073763"/>
                </a:solidFill>
              </a:rPr>
              <a:t>University of Southern California, Los Angeles, CA  </a:t>
            </a:r>
            <a:endParaRPr sz="1400">
              <a:solidFill>
                <a:srgbClr val="073763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400">
                <a:solidFill>
                  <a:srgbClr val="073763"/>
                </a:solidFill>
              </a:rPr>
              <a:t>----------</a:t>
            </a:r>
            <a:endParaRPr sz="1400">
              <a:solidFill>
                <a:srgbClr val="073763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400">
              <a:solidFill>
                <a:srgbClr val="073763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400">
                <a:solidFill>
                  <a:srgbClr val="073763"/>
                </a:solidFill>
              </a:rPr>
              <a:t>June 11, 2019</a:t>
            </a:r>
            <a:endParaRPr sz="1400">
              <a:solidFill>
                <a:srgbClr val="07376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400"/>
          </a:p>
        </p:txBody>
      </p:sp>
      <p:pic>
        <p:nvPicPr>
          <p:cNvPr id="215" name="Google Shape;215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96325" y="4135999"/>
            <a:ext cx="858249" cy="85824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49"/>
          <p:cNvSpPr txBox="1"/>
          <p:nvPr/>
        </p:nvSpPr>
        <p:spPr>
          <a:xfrm>
            <a:off x="525175" y="917650"/>
            <a:ext cx="79806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73763"/>
                </a:solidFill>
              </a:rPr>
              <a:t>Los Angeles Countywide Outreach for: </a:t>
            </a:r>
            <a:endParaRPr b="1" sz="2400">
              <a:solidFill>
                <a:srgbClr val="073763"/>
              </a:solidFill>
            </a:endParaRPr>
          </a:p>
        </p:txBody>
      </p:sp>
      <p:pic>
        <p:nvPicPr>
          <p:cNvPr id="217" name="Google Shape;217;p49"/>
          <p:cNvPicPr preferRelativeResize="0"/>
          <p:nvPr/>
        </p:nvPicPr>
        <p:blipFill rotWithShape="1">
          <a:blip r:embed="rId7">
            <a:alphaModFix/>
          </a:blip>
          <a:srcRect b="10376" l="14317" r="13843" t="11130"/>
          <a:stretch/>
        </p:blipFill>
        <p:spPr>
          <a:xfrm>
            <a:off x="7655075" y="3804375"/>
            <a:ext cx="1224750" cy="1232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1" name="Google Shape;301;p58"/>
          <p:cNvSpPr txBox="1"/>
          <p:nvPr>
            <p:ph type="title"/>
          </p:nvPr>
        </p:nvSpPr>
        <p:spPr>
          <a:xfrm>
            <a:off x="414050" y="364150"/>
            <a:ext cx="5382000" cy="190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</a:rPr>
              <a:t>Census Goodwill Ambassadors</a:t>
            </a:r>
            <a:endParaRPr sz="2400">
              <a:solidFill>
                <a:srgbClr val="666666"/>
              </a:solidFill>
            </a:endParaRPr>
          </a:p>
        </p:txBody>
      </p:sp>
      <p:sp>
        <p:nvSpPr>
          <p:cNvPr id="302" name="Google Shape;302;p58"/>
          <p:cNvSpPr txBox="1"/>
          <p:nvPr>
            <p:ph type="title"/>
          </p:nvPr>
        </p:nvSpPr>
        <p:spPr>
          <a:xfrm>
            <a:off x="414050" y="1392675"/>
            <a:ext cx="4335600" cy="330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3763"/>
                </a:solidFill>
              </a:rPr>
              <a:t>Recruit, train and deploy trusted messengers to educate, motivate, and activate HTC populations countywide.</a:t>
            </a:r>
            <a:endParaRPr sz="2400">
              <a:solidFill>
                <a:srgbClr val="073763"/>
              </a:solidFill>
            </a:endParaRPr>
          </a:p>
        </p:txBody>
      </p:sp>
      <p:pic>
        <p:nvPicPr>
          <p:cNvPr descr="Related image" id="303" name="Google Shape;303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4525" y="1355275"/>
            <a:ext cx="2958650" cy="295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9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666666"/>
                </a:solidFill>
              </a:rPr>
              <a:t>Census Goodwill Ambassadors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309" name="Google Shape;309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0" name="Google Shape;31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2322" y="781375"/>
            <a:ext cx="3105129" cy="401840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1" name="Google Shape;311;p59"/>
          <p:cNvSpPr txBox="1"/>
          <p:nvPr/>
        </p:nvSpPr>
        <p:spPr>
          <a:xfrm>
            <a:off x="485525" y="781375"/>
            <a:ext cx="4870500" cy="40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</a:pPr>
            <a:r>
              <a:rPr lang="en">
                <a:solidFill>
                  <a:srgbClr val="073763"/>
                </a:solidFill>
              </a:rPr>
              <a:t>Volunteers from the community and government agencies will assist with education and outreach for the 2020 Census. </a:t>
            </a:r>
            <a:endParaRPr>
              <a:solidFill>
                <a:srgbClr val="073763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</a:pPr>
            <a:r>
              <a:rPr lang="en">
                <a:solidFill>
                  <a:srgbClr val="073763"/>
                </a:solidFill>
              </a:rPr>
              <a:t>Staff a Census Action Kiosk (CAK) </a:t>
            </a:r>
            <a:endParaRPr>
              <a:solidFill>
                <a:srgbClr val="073763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</a:pPr>
            <a:r>
              <a:rPr lang="en">
                <a:solidFill>
                  <a:srgbClr val="073763"/>
                </a:solidFill>
              </a:rPr>
              <a:t>Lead a community event in HTC neighborhood </a:t>
            </a:r>
            <a:endParaRPr>
              <a:solidFill>
                <a:srgbClr val="073763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</a:pPr>
            <a:r>
              <a:rPr lang="en">
                <a:solidFill>
                  <a:srgbClr val="073763"/>
                </a:solidFill>
              </a:rPr>
              <a:t>Volunteer at </a:t>
            </a:r>
            <a:r>
              <a:rPr lang="en">
                <a:solidFill>
                  <a:srgbClr val="073763"/>
                </a:solidFill>
              </a:rPr>
              <a:t>City/County</a:t>
            </a:r>
            <a:r>
              <a:rPr lang="en">
                <a:solidFill>
                  <a:srgbClr val="073763"/>
                </a:solidFill>
              </a:rPr>
              <a:t> events </a:t>
            </a:r>
            <a:endParaRPr>
              <a:solidFill>
                <a:srgbClr val="073763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</a:pPr>
            <a:r>
              <a:rPr lang="en">
                <a:solidFill>
                  <a:srgbClr val="073763"/>
                </a:solidFill>
              </a:rPr>
              <a:t>Promote the Census on social media</a:t>
            </a:r>
            <a:endParaRPr>
              <a:solidFill>
                <a:srgbClr val="073763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</a:pPr>
            <a:r>
              <a:rPr lang="en">
                <a:solidFill>
                  <a:srgbClr val="073763"/>
                </a:solidFill>
              </a:rPr>
              <a:t>Recruit more ambassadors </a:t>
            </a:r>
            <a:endParaRPr>
              <a:solidFill>
                <a:srgbClr val="073763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</a:pPr>
            <a:r>
              <a:rPr lang="en">
                <a:solidFill>
                  <a:srgbClr val="073763"/>
                </a:solidFill>
              </a:rPr>
              <a:t>Participate in get out the count activities during the Non-response follow up period (NRFU)</a:t>
            </a:r>
            <a:endParaRPr>
              <a:solidFill>
                <a:srgbClr val="073763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</a:pPr>
            <a:r>
              <a:rPr lang="en">
                <a:solidFill>
                  <a:srgbClr val="073763"/>
                </a:solidFill>
              </a:rPr>
              <a:t>Requirements</a:t>
            </a:r>
            <a:endParaRPr>
              <a:solidFill>
                <a:srgbClr val="073763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</a:pPr>
            <a:r>
              <a:rPr lang="en">
                <a:solidFill>
                  <a:srgbClr val="073763"/>
                </a:solidFill>
              </a:rPr>
              <a:t>Must be at least 18 years old</a:t>
            </a:r>
            <a:endParaRPr>
              <a:solidFill>
                <a:srgbClr val="073763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</a:pPr>
            <a:r>
              <a:rPr lang="en">
                <a:solidFill>
                  <a:srgbClr val="073763"/>
                </a:solidFill>
              </a:rPr>
              <a:t>Register and sign a code of conduct, waiver of liability and photo release</a:t>
            </a:r>
            <a:endParaRPr>
              <a:solidFill>
                <a:srgbClr val="073763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</a:pPr>
            <a:r>
              <a:rPr lang="en">
                <a:solidFill>
                  <a:srgbClr val="073763"/>
                </a:solidFill>
              </a:rPr>
              <a:t>Participate in at least 1 event</a:t>
            </a:r>
            <a:r>
              <a:rPr lang="en">
                <a:solidFill>
                  <a:srgbClr val="073763"/>
                </a:solidFill>
              </a:rPr>
              <a:t> for Pilot Program Participants.</a:t>
            </a:r>
            <a:endParaRPr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7" name="Google Shape;317;p60"/>
          <p:cNvSpPr txBox="1"/>
          <p:nvPr>
            <p:ph type="title"/>
          </p:nvPr>
        </p:nvSpPr>
        <p:spPr>
          <a:xfrm>
            <a:off x="414050" y="59350"/>
            <a:ext cx="8542800" cy="9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</a:rPr>
              <a:t>Call to Action</a:t>
            </a:r>
            <a:endParaRPr sz="2400">
              <a:solidFill>
                <a:srgbClr val="666666"/>
              </a:solidFill>
            </a:endParaRPr>
          </a:p>
        </p:txBody>
      </p:sp>
      <p:sp>
        <p:nvSpPr>
          <p:cNvPr id="318" name="Google Shape;318;p60"/>
          <p:cNvSpPr txBox="1"/>
          <p:nvPr>
            <p:ph type="title"/>
          </p:nvPr>
        </p:nvSpPr>
        <p:spPr>
          <a:xfrm>
            <a:off x="414050" y="1223975"/>
            <a:ext cx="6243600" cy="40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Char char="●"/>
            </a:pPr>
            <a:r>
              <a:rPr lang="en" sz="2000">
                <a:solidFill>
                  <a:srgbClr val="073763"/>
                </a:solidFill>
              </a:rPr>
              <a:t>Make Census 2020 a policy and fiscal priority</a:t>
            </a:r>
            <a:endParaRPr sz="2000">
              <a:solidFill>
                <a:srgbClr val="07376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Char char="●"/>
            </a:pPr>
            <a:r>
              <a:rPr lang="en" sz="2000">
                <a:solidFill>
                  <a:srgbClr val="073763"/>
                </a:solidFill>
              </a:rPr>
              <a:t>Adopt a resolution, motion, or issue an memo</a:t>
            </a:r>
            <a:endParaRPr sz="2000">
              <a:solidFill>
                <a:srgbClr val="07376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Char char="●"/>
            </a:pPr>
            <a:r>
              <a:rPr lang="en" sz="2000">
                <a:solidFill>
                  <a:srgbClr val="073763"/>
                </a:solidFill>
              </a:rPr>
              <a:t>Join or form a complete count committee</a:t>
            </a:r>
            <a:endParaRPr sz="2000">
              <a:solidFill>
                <a:srgbClr val="07376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Char char="●"/>
            </a:pPr>
            <a:r>
              <a:rPr lang="en" sz="2000">
                <a:solidFill>
                  <a:srgbClr val="073763"/>
                </a:solidFill>
              </a:rPr>
              <a:t>Form partnerships with trusted messengers and your regional census office</a:t>
            </a:r>
            <a:endParaRPr sz="2000">
              <a:solidFill>
                <a:srgbClr val="07376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Char char="●"/>
            </a:pPr>
            <a:r>
              <a:rPr lang="en" sz="2000">
                <a:solidFill>
                  <a:srgbClr val="073763"/>
                </a:solidFill>
              </a:rPr>
              <a:t>Host a Census Action Kiosk</a:t>
            </a:r>
            <a:endParaRPr sz="2000">
              <a:solidFill>
                <a:srgbClr val="07376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Char char="●"/>
            </a:pPr>
            <a:r>
              <a:rPr lang="en" sz="2000">
                <a:solidFill>
                  <a:srgbClr val="073763"/>
                </a:solidFill>
              </a:rPr>
              <a:t>Recruit volunteers</a:t>
            </a:r>
            <a:endParaRPr sz="2000">
              <a:solidFill>
                <a:srgbClr val="07376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Char char="●"/>
            </a:pPr>
            <a:r>
              <a:rPr lang="en" sz="2000">
                <a:solidFill>
                  <a:srgbClr val="073763"/>
                </a:solidFill>
              </a:rPr>
              <a:t>Incorporate census messages into existing programs, services and communications.</a:t>
            </a:r>
            <a:endParaRPr sz="2000"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4" name="Google Shape;324;p61"/>
          <p:cNvSpPr txBox="1"/>
          <p:nvPr>
            <p:ph type="title"/>
          </p:nvPr>
        </p:nvSpPr>
        <p:spPr>
          <a:xfrm>
            <a:off x="159300" y="140225"/>
            <a:ext cx="8870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666666"/>
                </a:solidFill>
              </a:rPr>
              <a:t>Contact Information </a:t>
            </a:r>
            <a:endParaRPr b="1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325" name="Google Shape;325;p61"/>
          <p:cNvSpPr txBox="1"/>
          <p:nvPr/>
        </p:nvSpPr>
        <p:spPr>
          <a:xfrm>
            <a:off x="355100" y="1667025"/>
            <a:ext cx="2768100" cy="30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City of Los Angeles</a:t>
            </a:r>
            <a:endParaRPr b="0" i="0" sz="14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Maria de la Luz Garcia</a:t>
            </a:r>
            <a:endParaRPr b="0" i="0" sz="18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Director, Census 2020 Initiative</a:t>
            </a:r>
            <a:endParaRPr b="0" i="0" sz="18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Office of Mayor Eric Garcetti</a:t>
            </a:r>
            <a:endParaRPr b="0" i="0" sz="18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(213) 922-9768</a:t>
            </a:r>
            <a:endParaRPr b="0" i="0" sz="18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maria.garcia@lacity.org</a:t>
            </a:r>
            <a:endParaRPr b="0" i="0" sz="14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61"/>
          <p:cNvSpPr txBox="1"/>
          <p:nvPr/>
        </p:nvSpPr>
        <p:spPr>
          <a:xfrm>
            <a:off x="4101675" y="1707900"/>
            <a:ext cx="4586700" cy="29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County of Los Angeles</a:t>
            </a:r>
            <a:endParaRPr b="0" i="0" sz="14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073763"/>
                </a:solidFill>
              </a:rPr>
              <a:t>Avianna Uribe</a:t>
            </a:r>
            <a:endParaRPr b="0" i="0" sz="18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Chief Executive Office</a:t>
            </a:r>
            <a:endParaRPr b="0" i="0" sz="14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County of Los Angeles</a:t>
            </a:r>
            <a:endParaRPr b="0" i="0" sz="18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auribe</a:t>
            </a:r>
            <a:r>
              <a:rPr b="0" i="0" lang="en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@ceo.lacounty.gov</a:t>
            </a:r>
            <a:endParaRPr b="0" i="0" sz="14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61"/>
          <p:cNvSpPr txBox="1"/>
          <p:nvPr/>
        </p:nvSpPr>
        <p:spPr>
          <a:xfrm>
            <a:off x="290300" y="763625"/>
            <a:ext cx="86736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For more information on the City and County of LA’s Complete Count activities, please contact: </a:t>
            </a:r>
            <a:endParaRPr b="0" i="0" sz="14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62"/>
          <p:cNvPicPr preferRelativeResize="0"/>
          <p:nvPr/>
        </p:nvPicPr>
        <p:blipFill rotWithShape="1">
          <a:blip r:embed="rId3">
            <a:alphaModFix/>
          </a:blip>
          <a:srcRect b="12421" l="0" r="0" t="12429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62"/>
          <p:cNvSpPr/>
          <p:nvPr/>
        </p:nvSpPr>
        <p:spPr>
          <a:xfrm>
            <a:off x="-4350" y="0"/>
            <a:ext cx="9152700" cy="5143500"/>
          </a:xfrm>
          <a:prstGeom prst="rect">
            <a:avLst/>
          </a:prstGeom>
          <a:solidFill>
            <a:srgbClr val="1B1A1A">
              <a:alpha val="5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62"/>
          <p:cNvSpPr txBox="1"/>
          <p:nvPr>
            <p:ph type="title"/>
          </p:nvPr>
        </p:nvSpPr>
        <p:spPr>
          <a:xfrm>
            <a:off x="490250" y="450150"/>
            <a:ext cx="6367800" cy="23647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 sz="4700">
                <a:solidFill>
                  <a:srgbClr val="FFFFFF"/>
                </a:solidFill>
              </a:rPr>
              <a:t>Be Counted,</a:t>
            </a:r>
            <a:br>
              <a:rPr b="1" lang="en" sz="4700">
                <a:solidFill>
                  <a:srgbClr val="FFFFFF"/>
                </a:solidFill>
              </a:rPr>
            </a:br>
            <a:r>
              <a:rPr b="1" lang="en" sz="4700">
                <a:solidFill>
                  <a:srgbClr val="FFFFFF"/>
                </a:solidFill>
              </a:rPr>
              <a:t>Los Angeles!</a:t>
            </a:r>
            <a:endParaRPr b="1" sz="4700">
              <a:solidFill>
                <a:srgbClr val="FFFFFF"/>
              </a:solidFill>
            </a:endParaRPr>
          </a:p>
        </p:txBody>
      </p:sp>
      <p:sp>
        <p:nvSpPr>
          <p:cNvPr id="335" name="Google Shape;335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6" name="Google Shape;336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1179" y="4077075"/>
            <a:ext cx="907296" cy="91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96325" y="4135999"/>
            <a:ext cx="858249" cy="85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62"/>
          <p:cNvPicPr preferRelativeResize="0"/>
          <p:nvPr/>
        </p:nvPicPr>
        <p:blipFill rotWithShape="1">
          <a:blip r:embed="rId6">
            <a:alphaModFix/>
          </a:blip>
          <a:srcRect b="10376" l="14317" r="13843" t="11130"/>
          <a:stretch/>
        </p:blipFill>
        <p:spPr>
          <a:xfrm>
            <a:off x="7655075" y="3804375"/>
            <a:ext cx="1224750" cy="1232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0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666666"/>
                </a:solidFill>
              </a:rPr>
              <a:t>LA County CCC Goals and Objectives 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223" name="Google Shape;223;p50"/>
          <p:cNvSpPr txBox="1"/>
          <p:nvPr/>
        </p:nvSpPr>
        <p:spPr>
          <a:xfrm>
            <a:off x="342900" y="661501"/>
            <a:ext cx="8160900" cy="3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Font typeface="Arial"/>
              <a:buChar char="●"/>
            </a:pPr>
            <a:r>
              <a:rPr b="0" i="0" lang="en" sz="16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Identify the County and City of Los Angeles as the co-leads of the Countywide Outreach CCC.</a:t>
            </a:r>
            <a:endParaRPr b="0" i="0" sz="16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Font typeface="Arial"/>
              <a:buChar char="●"/>
            </a:pPr>
            <a:r>
              <a:rPr b="0" i="0" lang="en" sz="16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Build partnerships with various sectors to develop an effective outreach campaign.</a:t>
            </a:r>
            <a:endParaRPr b="0" i="0" sz="16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Font typeface="Arial"/>
              <a:buChar char="●"/>
            </a:pPr>
            <a:r>
              <a:rPr b="0" i="0" lang="en" sz="16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Develop a Countywide education and outreach plan to:</a:t>
            </a:r>
            <a:endParaRPr b="0" i="0" sz="16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Font typeface="Arial"/>
              <a:buChar char="○"/>
            </a:pPr>
            <a:r>
              <a:rPr b="0" i="0" lang="en" sz="16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Educate partners on the importance of the 2020 Census.</a:t>
            </a:r>
            <a:endParaRPr b="0" i="0" sz="16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Font typeface="Arial"/>
              <a:buChar char="○"/>
            </a:pPr>
            <a:r>
              <a:rPr b="0" i="0" lang="en" sz="16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Mobilize partners to deliver the tested 2020 Census messages.</a:t>
            </a:r>
            <a:endParaRPr b="0" i="0" sz="16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Font typeface="Arial"/>
              <a:buChar char="○"/>
            </a:pPr>
            <a:r>
              <a:rPr b="0" i="0" lang="en" sz="16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Activate direct “On-the-Ground” outreach through: </a:t>
            </a:r>
            <a:endParaRPr b="0" i="0" sz="16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Font typeface="Arial"/>
              <a:buChar char="■"/>
            </a:pPr>
            <a:r>
              <a:rPr b="0" i="0" lang="en" sz="16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Census Action Kiosks (CAKs), 2. Census Goodwill Ambassadors (CGAs), and 3. “Adopt-a-Block Group” and/or “Adopt-a-Population” commitments.</a:t>
            </a:r>
            <a:endParaRPr b="0" i="0" sz="16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Font typeface="Arial"/>
              <a:buChar char="●"/>
            </a:pPr>
            <a:r>
              <a:rPr b="0" i="0" lang="en" sz="16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Develop effective messaging Countywide, focusing on Hard-to-Survey populations, and in appropriate languages. Avoid duplication of efforts and maximize limited resources.</a:t>
            </a:r>
            <a:endParaRPr b="0" i="0" sz="16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Font typeface="Arial"/>
              <a:buChar char="●"/>
            </a:pPr>
            <a:r>
              <a:rPr b="0" i="0" lang="en" sz="16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Identify outreach capacity of partners and determine how to fill any gaps.</a:t>
            </a:r>
            <a:endParaRPr b="0" i="0" sz="16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Font typeface="Arial"/>
              <a:buChar char="●"/>
            </a:pPr>
            <a:r>
              <a:rPr b="0" i="0" lang="en" sz="16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Adopt the Statewide “On-the-Ground” and “On-the-Air” outreach models at the Countywide level.</a:t>
            </a:r>
            <a:endParaRPr b="0" i="0" sz="16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0" name="Google Shape;230;p51"/>
          <p:cNvPicPr preferRelativeResize="0"/>
          <p:nvPr/>
        </p:nvPicPr>
        <p:blipFill rotWithShape="1">
          <a:blip r:embed="rId3">
            <a:alphaModFix/>
          </a:blip>
          <a:srcRect b="17643" l="0" r="0" t="43226"/>
          <a:stretch/>
        </p:blipFill>
        <p:spPr>
          <a:xfrm>
            <a:off x="152400" y="1587189"/>
            <a:ext cx="8868756" cy="2682063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51"/>
          <p:cNvSpPr txBox="1"/>
          <p:nvPr/>
        </p:nvSpPr>
        <p:spPr>
          <a:xfrm>
            <a:off x="684825" y="3912850"/>
            <a:ext cx="14499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944A1"/>
                </a:solidFill>
                <a:latin typeface="Calibri"/>
                <a:ea typeface="Calibri"/>
                <a:cs typeface="Calibri"/>
                <a:sym typeface="Calibri"/>
              </a:rPr>
              <a:t>To coordinate local outreach efforts</a:t>
            </a:r>
            <a:endParaRPr b="1" i="0" sz="1400" u="none" cap="none" strike="noStrike">
              <a:solidFill>
                <a:srgbClr val="0944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51"/>
          <p:cNvSpPr txBox="1"/>
          <p:nvPr>
            <p:ph type="title"/>
          </p:nvPr>
        </p:nvSpPr>
        <p:spPr>
          <a:xfrm>
            <a:off x="159300" y="140225"/>
            <a:ext cx="8870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666666"/>
                </a:solidFill>
              </a:rPr>
              <a:t>LA’s Census 2020 Five Pillar Strategy</a:t>
            </a:r>
            <a:endParaRPr b="1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2"/>
          <p:cNvSpPr txBox="1"/>
          <p:nvPr/>
        </p:nvSpPr>
        <p:spPr>
          <a:xfrm>
            <a:off x="6900" y="292625"/>
            <a:ext cx="91440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666666"/>
                </a:solidFill>
              </a:rPr>
              <a:t>L.A. County Complete Count Committee &amp; Subcommittees </a:t>
            </a:r>
            <a:endParaRPr b="1" sz="2200">
              <a:solidFill>
                <a:srgbClr val="666666"/>
              </a:solidFill>
            </a:endParaRPr>
          </a:p>
        </p:txBody>
      </p:sp>
      <p:sp>
        <p:nvSpPr>
          <p:cNvPr id="238" name="Google Shape;238;p52"/>
          <p:cNvSpPr/>
          <p:nvPr/>
        </p:nvSpPr>
        <p:spPr>
          <a:xfrm>
            <a:off x="509682" y="933250"/>
            <a:ext cx="3043800" cy="918000"/>
          </a:xfrm>
          <a:prstGeom prst="roundRect">
            <a:avLst>
              <a:gd fmla="val 10000" name="adj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Countywide Outreach Complete Count Committee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9" name="Google Shape;239;p52"/>
          <p:cNvSpPr/>
          <p:nvPr/>
        </p:nvSpPr>
        <p:spPr>
          <a:xfrm>
            <a:off x="814030" y="1851135"/>
            <a:ext cx="304200" cy="688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cap="flat" cmpd="sng" w="317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52"/>
          <p:cNvSpPr/>
          <p:nvPr/>
        </p:nvSpPr>
        <p:spPr>
          <a:xfrm>
            <a:off x="1118380" y="2080606"/>
            <a:ext cx="2434800" cy="918000"/>
          </a:xfrm>
          <a:prstGeom prst="roundRect">
            <a:avLst>
              <a:gd fmla="val 10000" name="adj"/>
            </a:avLst>
          </a:prstGeom>
          <a:solidFill>
            <a:srgbClr val="FFFFFF">
              <a:alpha val="89800"/>
            </a:srgbClr>
          </a:solidFill>
          <a:ln cap="flat" cmpd="sng" w="317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52"/>
          <p:cNvSpPr txBox="1"/>
          <p:nvPr/>
        </p:nvSpPr>
        <p:spPr>
          <a:xfrm>
            <a:off x="1162951" y="2107490"/>
            <a:ext cx="23454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17125" spcFirstLastPara="1" rIns="17125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Stakeholder</a:t>
            </a:r>
            <a:r>
              <a:rPr lang="en" sz="1100">
                <a:latin typeface="Chivo"/>
                <a:ea typeface="Chivo"/>
                <a:cs typeface="Chivo"/>
                <a:sym typeface="Chivo"/>
              </a:rPr>
              <a:t>/ Community Table</a:t>
            </a:r>
            <a:endParaRPr sz="1100">
              <a:solidFill>
                <a:srgbClr val="000000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42" name="Google Shape;242;p52"/>
          <p:cNvSpPr/>
          <p:nvPr/>
        </p:nvSpPr>
        <p:spPr>
          <a:xfrm>
            <a:off x="814030" y="1851135"/>
            <a:ext cx="304200" cy="183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cap="flat" cmpd="sng" w="317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52"/>
          <p:cNvSpPr/>
          <p:nvPr/>
        </p:nvSpPr>
        <p:spPr>
          <a:xfrm>
            <a:off x="1118380" y="3227961"/>
            <a:ext cx="2434800" cy="918000"/>
          </a:xfrm>
          <a:prstGeom prst="roundRect">
            <a:avLst>
              <a:gd fmla="val 10000" name="adj"/>
            </a:avLst>
          </a:prstGeom>
          <a:solidFill>
            <a:srgbClr val="FFFFFF">
              <a:alpha val="89800"/>
            </a:srgbClr>
          </a:solidFill>
          <a:ln cap="flat" cmpd="sng" w="317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Census Action Kiosks (CAK)</a:t>
            </a:r>
            <a:endParaRPr sz="1100"/>
          </a:p>
        </p:txBody>
      </p:sp>
      <p:sp>
        <p:nvSpPr>
          <p:cNvPr id="244" name="Google Shape;244;p52"/>
          <p:cNvSpPr/>
          <p:nvPr/>
        </p:nvSpPr>
        <p:spPr>
          <a:xfrm>
            <a:off x="814003" y="1851143"/>
            <a:ext cx="304200" cy="183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cap="flat" cmpd="sng" w="317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52"/>
          <p:cNvSpPr txBox="1"/>
          <p:nvPr/>
        </p:nvSpPr>
        <p:spPr>
          <a:xfrm>
            <a:off x="4422925" y="987425"/>
            <a:ext cx="4489200" cy="32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73763"/>
                </a:solidFill>
              </a:rPr>
              <a:t>Includes:</a:t>
            </a:r>
            <a:endParaRPr sz="1800">
              <a:solidFill>
                <a:srgbClr val="07376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●"/>
            </a:pPr>
            <a:r>
              <a:rPr lang="en" sz="1800">
                <a:solidFill>
                  <a:srgbClr val="073763"/>
                </a:solidFill>
              </a:rPr>
              <a:t>City/County departments</a:t>
            </a:r>
            <a:endParaRPr sz="1800">
              <a:solidFill>
                <a:srgbClr val="07376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●"/>
            </a:pPr>
            <a:r>
              <a:rPr lang="en" sz="1800">
                <a:solidFill>
                  <a:srgbClr val="073763"/>
                </a:solidFill>
              </a:rPr>
              <a:t>K-12 </a:t>
            </a:r>
            <a:endParaRPr sz="1800">
              <a:solidFill>
                <a:srgbClr val="07376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●"/>
            </a:pPr>
            <a:r>
              <a:rPr lang="en" sz="1800">
                <a:solidFill>
                  <a:srgbClr val="073763"/>
                </a:solidFill>
              </a:rPr>
              <a:t>Higher education</a:t>
            </a:r>
            <a:endParaRPr sz="1800">
              <a:solidFill>
                <a:srgbClr val="07376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●"/>
            </a:pPr>
            <a:r>
              <a:rPr lang="en" sz="1800">
                <a:solidFill>
                  <a:srgbClr val="073763"/>
                </a:solidFill>
              </a:rPr>
              <a:t>Interfaith organizations</a:t>
            </a:r>
            <a:endParaRPr sz="1800">
              <a:solidFill>
                <a:srgbClr val="07376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●"/>
            </a:pPr>
            <a:r>
              <a:rPr lang="en" sz="1800">
                <a:solidFill>
                  <a:srgbClr val="073763"/>
                </a:solidFill>
              </a:rPr>
              <a:t>Community organizations</a:t>
            </a:r>
            <a:endParaRPr sz="1800">
              <a:solidFill>
                <a:srgbClr val="07376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●"/>
            </a:pPr>
            <a:r>
              <a:rPr lang="en" sz="1800">
                <a:solidFill>
                  <a:srgbClr val="073763"/>
                </a:solidFill>
              </a:rPr>
              <a:t>Unions</a:t>
            </a:r>
            <a:endParaRPr sz="1800">
              <a:solidFill>
                <a:srgbClr val="07376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●"/>
            </a:pPr>
            <a:r>
              <a:rPr lang="en" sz="1800">
                <a:solidFill>
                  <a:srgbClr val="073763"/>
                </a:solidFill>
              </a:rPr>
              <a:t>Business/Chambers</a:t>
            </a:r>
            <a:endParaRPr sz="1800">
              <a:solidFill>
                <a:srgbClr val="07376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●"/>
            </a:pPr>
            <a:r>
              <a:rPr lang="en" sz="1800">
                <a:solidFill>
                  <a:srgbClr val="073763"/>
                </a:solidFill>
              </a:rPr>
              <a:t>Transportation</a:t>
            </a:r>
            <a:endParaRPr sz="1800">
              <a:solidFill>
                <a:srgbClr val="07376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●"/>
            </a:pPr>
            <a:r>
              <a:rPr lang="en" sz="1800">
                <a:solidFill>
                  <a:srgbClr val="073763"/>
                </a:solidFill>
              </a:rPr>
              <a:t>Health and Human Services</a:t>
            </a:r>
            <a:endParaRPr sz="1800">
              <a:solidFill>
                <a:srgbClr val="07376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●"/>
            </a:pPr>
            <a:r>
              <a:rPr lang="en" sz="1800">
                <a:solidFill>
                  <a:srgbClr val="073763"/>
                </a:solidFill>
              </a:rPr>
              <a:t>Municipalities</a:t>
            </a:r>
            <a:endParaRPr sz="1800"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3763"/>
              </a:solidFill>
              <a:highlight>
                <a:srgbClr val="F3F3F3"/>
              </a:highlight>
            </a:endParaRPr>
          </a:p>
        </p:txBody>
      </p:sp>
      <p:sp>
        <p:nvSpPr>
          <p:cNvPr id="246" name="Google Shape;246;p52"/>
          <p:cNvSpPr/>
          <p:nvPr/>
        </p:nvSpPr>
        <p:spPr>
          <a:xfrm>
            <a:off x="3699025" y="1065450"/>
            <a:ext cx="691200" cy="350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52"/>
          <p:cNvSpPr/>
          <p:nvPr/>
        </p:nvSpPr>
        <p:spPr>
          <a:xfrm rot="-10798508">
            <a:off x="3698832" y="1500361"/>
            <a:ext cx="691200" cy="350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52"/>
          <p:cNvSpPr txBox="1"/>
          <p:nvPr/>
        </p:nvSpPr>
        <p:spPr>
          <a:xfrm>
            <a:off x="587225" y="4372325"/>
            <a:ext cx="75420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</a:pPr>
            <a:r>
              <a:rPr lang="en">
                <a:solidFill>
                  <a:srgbClr val="073763"/>
                </a:solidFill>
              </a:rPr>
              <a:t>Next Meeting on Thursday, July 25, 2019 at 9:30 AM, Kenneth Hahn Hall of Administration </a:t>
            </a:r>
            <a:endParaRPr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3"/>
          <p:cNvSpPr txBox="1"/>
          <p:nvPr>
            <p:ph type="title"/>
          </p:nvPr>
        </p:nvSpPr>
        <p:spPr>
          <a:xfrm>
            <a:off x="353675" y="2554075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>
                <a:solidFill>
                  <a:srgbClr val="666666"/>
                </a:solidFill>
              </a:rPr>
              <a:t>LA City Hard-to-Survey Populations </a:t>
            </a:r>
            <a:endParaRPr>
              <a:solidFill>
                <a:srgbClr val="666666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b="0" lang="en" sz="1800">
                <a:latin typeface="Chivo"/>
                <a:ea typeface="Chivo"/>
                <a:cs typeface="Chivo"/>
                <a:sym typeface="Chivo"/>
              </a:rPr>
              <a:t>http://rpgis.isd.lacounty.gov/lrs/</a:t>
            </a:r>
            <a:endParaRPr b="0" sz="1800"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t/>
            </a:r>
            <a:endParaRPr/>
          </a:p>
        </p:txBody>
      </p:sp>
      <p:sp>
        <p:nvSpPr>
          <p:cNvPr id="254" name="Google Shape;254;p5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5" name="Google Shape;255;p53"/>
          <p:cNvGrpSpPr/>
          <p:nvPr/>
        </p:nvGrpSpPr>
        <p:grpSpPr>
          <a:xfrm>
            <a:off x="5295901" y="243500"/>
            <a:ext cx="3246127" cy="4610450"/>
            <a:chOff x="5524501" y="167300"/>
            <a:chExt cx="3246127" cy="4610450"/>
          </a:xfrm>
        </p:grpSpPr>
        <p:pic>
          <p:nvPicPr>
            <p:cNvPr id="256" name="Google Shape;256;p53"/>
            <p:cNvPicPr preferRelativeResize="0"/>
            <p:nvPr/>
          </p:nvPicPr>
          <p:blipFill rotWithShape="1">
            <a:blip r:embed="rId3">
              <a:alphaModFix/>
            </a:blip>
            <a:srcRect b="5459" l="29741" r="2493" t="20163"/>
            <a:stretch/>
          </p:blipFill>
          <p:spPr>
            <a:xfrm>
              <a:off x="5524501" y="167300"/>
              <a:ext cx="3246127" cy="4610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5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03800" y="3649975"/>
              <a:ext cx="1316476" cy="1013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263" name="Google Shape;263;p54"/>
          <p:cNvSpPr/>
          <p:nvPr/>
        </p:nvSpPr>
        <p:spPr>
          <a:xfrm>
            <a:off x="3244525" y="249425"/>
            <a:ext cx="2064900" cy="3880200"/>
          </a:xfrm>
          <a:prstGeom prst="roundRect">
            <a:avLst>
              <a:gd fmla="val 16667" name="adj"/>
            </a:avLst>
          </a:prstGeom>
          <a:solidFill>
            <a:srgbClr val="05A7D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Quick Facts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 9 is among the hardest to count council districts citywide. With the exception of a few census block groups all have very high LRS scores.</a:t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Council District 9 has a lower median household income, a higher percentage of African-American and Latino residents, a higher percentage of residents living in poverty and a higher percentage of non-high school graduates than city averages, which are key indicators of hard to count populations.</a:t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54"/>
          <p:cNvSpPr/>
          <p:nvPr/>
        </p:nvSpPr>
        <p:spPr>
          <a:xfrm>
            <a:off x="5315900" y="3496150"/>
            <a:ext cx="3352500" cy="917400"/>
          </a:xfrm>
          <a:prstGeom prst="roundRect">
            <a:avLst>
              <a:gd fmla="val 16667" name="adj"/>
            </a:avLst>
          </a:prstGeom>
          <a:solidFill>
            <a:srgbClr val="980000"/>
          </a:solidFill>
          <a:ln>
            <a:noFill/>
          </a:ln>
        </p:spPr>
        <p:txBody>
          <a:bodyPr anchorCtr="0" anchor="ctr" bIns="91425" lIns="91425" spcFirstLastPara="1" rIns="91425" wrap="square" tIns="457200">
            <a:noAutofit/>
          </a:bodyPr>
          <a:lstStyle/>
          <a:p>
            <a:pPr indent="0" lvl="0" marL="0" marR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Neighborhoods with Census Block Groups that have “</a:t>
            </a:r>
            <a:r>
              <a:rPr b="0" i="0" lang="en" sz="8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Very High</a:t>
            </a:r>
            <a:r>
              <a:rPr b="0" i="0" lang="en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 LRS Scores: </a:t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Central, Downtown, Exposition Park, Florence-Firestone, Green Meadows, Harvard Park, South Park, University Park, Vermont Central, Vermont Square, Vermont Vista, West Vermont, Wholesale District, and Wilshire Center</a:t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54"/>
          <p:cNvSpPr/>
          <p:nvPr/>
        </p:nvSpPr>
        <p:spPr>
          <a:xfrm>
            <a:off x="5315900" y="4442450"/>
            <a:ext cx="3352500" cy="592800"/>
          </a:xfrm>
          <a:prstGeom prst="roundRect">
            <a:avLst>
              <a:gd fmla="val 16667" name="adj"/>
            </a:avLst>
          </a:prstGeom>
          <a:solidFill>
            <a:srgbClr val="FF5106"/>
          </a:solidFill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marR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Neighborhoods with Census Block Groups that have “</a:t>
            </a:r>
            <a:r>
              <a:rPr b="0" i="0" lang="en" sz="8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High</a:t>
            </a:r>
            <a:r>
              <a:rPr b="0" i="0" lang="en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 LRS Scores: </a:t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Central Green Meadows, Harvard Park, Vermont Square, and West Vernon</a:t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marR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marR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marR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6" name="Google Shape;266;p54"/>
          <p:cNvGraphicFramePr/>
          <p:nvPr/>
        </p:nvGraphicFramePr>
        <p:xfrm>
          <a:off x="5403750" y="4868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{5229F1FA-EF57-4B9E-9800-D86A9B0194CA}</a:tableStyleId>
              </a:tblPr>
              <a:tblGrid>
                <a:gridCol w="1050875"/>
                <a:gridCol w="530125"/>
                <a:gridCol w="875075"/>
                <a:gridCol w="752350"/>
              </a:tblGrid>
              <a:tr h="300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Median Household</a:t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Income</a:t>
                      </a:r>
                      <a:endParaRPr sz="800" u="none" cap="none" strike="noStrike"/>
                    </a:p>
                  </a:txBody>
                  <a:tcPr marT="36575" marB="36575" marR="36575" marL="36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C5C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$29,561</a:t>
                      </a:r>
                      <a:endParaRPr sz="800" u="none" cap="none" strike="noStrike"/>
                    </a:p>
                  </a:txBody>
                  <a:tcPr marT="36575" marB="36575" marR="36575" marL="36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C5C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Not High School</a:t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Graduate</a:t>
                      </a:r>
                      <a:endParaRPr sz="800" u="none" cap="none" strike="noStrike"/>
                    </a:p>
                  </a:txBody>
                  <a:tcPr marT="36575" marB="36575" marR="36575" marL="36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C5C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56.6%</a:t>
                      </a:r>
                      <a:endParaRPr sz="800" u="none" cap="none" strike="noStrike"/>
                    </a:p>
                  </a:txBody>
                  <a:tcPr marT="36575" marB="36575" marR="36575" marL="36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C5C5"/>
                    </a:solidFill>
                  </a:tcPr>
                </a:tc>
              </a:tr>
              <a:tr h="300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Asian</a:t>
                      </a:r>
                      <a:endParaRPr sz="800" u="none" cap="none" strike="noStrike"/>
                    </a:p>
                  </a:txBody>
                  <a:tcPr marT="36575" marB="36575" marR="36575" marL="36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1.5%</a:t>
                      </a:r>
                      <a:endParaRPr sz="800" u="none" cap="none" strike="noStrike"/>
                    </a:p>
                  </a:txBody>
                  <a:tcPr marT="36575" marB="36575" marR="36575" marL="36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Renter Occupied Housing Units</a:t>
                      </a:r>
                      <a:endParaRPr sz="800" u="none" cap="none" strike="noStrike"/>
                    </a:p>
                  </a:txBody>
                  <a:tcPr marT="36575" marB="36575" marR="36575" marL="36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72.5%</a:t>
                      </a:r>
                      <a:endParaRPr sz="800" u="none" cap="none" strike="noStrike"/>
                    </a:p>
                  </a:txBody>
                  <a:tcPr marT="36575" marB="36575" marR="36575" marL="36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0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Hispanic</a:t>
                      </a:r>
                      <a:endParaRPr sz="800" u="none" cap="none" strike="noStrike"/>
                    </a:p>
                  </a:txBody>
                  <a:tcPr marT="36575" marB="36575" marR="36575" marL="36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C5C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79.9%</a:t>
                      </a:r>
                      <a:endParaRPr sz="800" u="none" cap="none" strike="noStrike"/>
                    </a:p>
                  </a:txBody>
                  <a:tcPr marT="36575" marB="36575" marR="36575" marL="36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C5C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Vacant Housing Units</a:t>
                      </a:r>
                      <a:endParaRPr sz="800" u="none" cap="none" strike="noStrike"/>
                    </a:p>
                  </a:txBody>
                  <a:tcPr marT="36575" marB="36575" marR="36575" marL="36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C5C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7.7%</a:t>
                      </a:r>
                      <a:endParaRPr sz="800" u="none" cap="none" strike="noStrike"/>
                    </a:p>
                  </a:txBody>
                  <a:tcPr marT="36575" marB="36575" marR="36575" marL="36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C5C5"/>
                    </a:solidFill>
                  </a:tcPr>
                </a:tc>
              </a:tr>
              <a:tr h="323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Non-Hispanic White</a:t>
                      </a:r>
                      <a:endParaRPr sz="800" u="none" cap="none" strike="noStrike"/>
                    </a:p>
                  </a:txBody>
                  <a:tcPr marT="36575" marB="36575" marR="36575" marL="36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2.1%</a:t>
                      </a:r>
                      <a:endParaRPr sz="800" u="none" cap="none" strike="noStrike"/>
                    </a:p>
                  </a:txBody>
                  <a:tcPr marT="36575" marB="36575" marR="36575" marL="36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Limited English Age 14+</a:t>
                      </a:r>
                      <a:endParaRPr sz="800" u="none" cap="none" strike="noStrike"/>
                    </a:p>
                  </a:txBody>
                  <a:tcPr marT="36575" marB="36575" marR="36575" marL="36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25.6%</a:t>
                      </a:r>
                      <a:endParaRPr sz="800" u="none" cap="none" strike="noStrike"/>
                    </a:p>
                  </a:txBody>
                  <a:tcPr marT="36575" marB="36575" marR="36575" marL="36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3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Non-Hispanic Black</a:t>
                      </a:r>
                      <a:endParaRPr sz="800" u="none" cap="none" strike="noStrike"/>
                    </a:p>
                  </a:txBody>
                  <a:tcPr marT="36575" marB="36575" marR="36575" marL="36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C5C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15.7%</a:t>
                      </a:r>
                      <a:endParaRPr sz="800" u="none" cap="none" strike="noStrike"/>
                    </a:p>
                  </a:txBody>
                  <a:tcPr marT="36575" marB="36575" marR="36575" marL="36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C5C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Population Age 18-24</a:t>
                      </a:r>
                      <a:endParaRPr sz="800" u="none" cap="none" strike="noStrike"/>
                    </a:p>
                  </a:txBody>
                  <a:tcPr marT="36575" marB="36575" marR="36575" marL="36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C5C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14.1%</a:t>
                      </a:r>
                      <a:endParaRPr sz="800" u="none" cap="none" strike="noStrike"/>
                    </a:p>
                  </a:txBody>
                  <a:tcPr marT="36575" marB="36575" marR="36575" marL="36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C5C5"/>
                    </a:solidFill>
                  </a:tcPr>
                </a:tc>
              </a:tr>
              <a:tr h="365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Native Hawaiian or Other Pacific Islander</a:t>
                      </a:r>
                      <a:endParaRPr sz="800" u="none" cap="none" strike="noStrike"/>
                    </a:p>
                  </a:txBody>
                  <a:tcPr marT="36575" marB="36575" marR="36575" marL="36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.1%</a:t>
                      </a:r>
                      <a:endParaRPr sz="800" u="none" cap="none" strike="noStrike"/>
                    </a:p>
                  </a:txBody>
                  <a:tcPr marT="36575" marB="36575" marR="36575" marL="36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Population Age 65+</a:t>
                      </a:r>
                      <a:endParaRPr sz="800" u="none" cap="none" strike="noStrike"/>
                    </a:p>
                  </a:txBody>
                  <a:tcPr marT="36575" marB="36575" marR="36575" marL="36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5.8%</a:t>
                      </a:r>
                      <a:endParaRPr sz="800" u="none" cap="none" strike="noStrike"/>
                    </a:p>
                  </a:txBody>
                  <a:tcPr marT="36575" marB="36575" marR="36575" marL="36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8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American Indian or</a:t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Alaskan Native</a:t>
                      </a:r>
                      <a:endParaRPr sz="800" u="none" cap="none" strike="noStrike"/>
                    </a:p>
                  </a:txBody>
                  <a:tcPr marT="36575" marB="36575" marR="36575" marL="36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C5C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0.1%</a:t>
                      </a:r>
                      <a:endParaRPr sz="800" u="none" cap="none" strike="noStrike"/>
                    </a:p>
                  </a:txBody>
                  <a:tcPr marT="36575" marB="36575" marR="36575" marL="36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C5C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Family Occupied Housing Units with Related</a:t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Children Under Age 6</a:t>
                      </a:r>
                      <a:endParaRPr sz="800" u="none" cap="none" strike="noStrike"/>
                    </a:p>
                  </a:txBody>
                  <a:tcPr marT="36575" marB="36575" marR="36575" marL="36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C5C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34.4%</a:t>
                      </a:r>
                      <a:endParaRPr sz="800" u="none" cap="none" strike="noStrike"/>
                    </a:p>
                  </a:txBody>
                  <a:tcPr marT="36575" marB="36575" marR="36575" marL="36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C5C5"/>
                    </a:solidFill>
                  </a:tcPr>
                </a:tc>
              </a:tr>
              <a:tr h="323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Below Poverty Level</a:t>
                      </a:r>
                      <a:endParaRPr sz="800" u="none" cap="none" strike="noStrike"/>
                    </a:p>
                  </a:txBody>
                  <a:tcPr marT="36575" marB="36575" marR="36575" marL="36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42.0%</a:t>
                      </a:r>
                      <a:endParaRPr sz="800" u="none" cap="none" strike="noStrike"/>
                    </a:p>
                  </a:txBody>
                  <a:tcPr marT="36575" marB="36575" marR="36575" marL="36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Multi-Unit (10+) Housing</a:t>
                      </a:r>
                      <a:endParaRPr sz="800" u="none" cap="none" strike="noStrike"/>
                    </a:p>
                  </a:txBody>
                  <a:tcPr marT="36575" marB="36575" marR="36575" marL="36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13.6%</a:t>
                      </a:r>
                      <a:endParaRPr sz="800" u="none" cap="none" strike="noStrike"/>
                    </a:p>
                  </a:txBody>
                  <a:tcPr marT="36575" marB="36575" marR="36575" marL="36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7" name="Google Shape;267;p54"/>
          <p:cNvSpPr txBox="1"/>
          <p:nvPr/>
        </p:nvSpPr>
        <p:spPr>
          <a:xfrm>
            <a:off x="5306325" y="153225"/>
            <a:ext cx="33057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" sz="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(These 16 socio-economic characteristics are highly correlated with hard-to-count populations and may help inform outreach strategies)</a:t>
            </a:r>
            <a:endParaRPr b="1" i="0" sz="7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3038975" cy="3932803"/>
          </a:xfrm>
          <a:prstGeom prst="rect">
            <a:avLst/>
          </a:prstGeom>
          <a:noFill/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4" name="Google Shape;274;p55"/>
          <p:cNvSpPr txBox="1"/>
          <p:nvPr>
            <p:ph type="title"/>
          </p:nvPr>
        </p:nvSpPr>
        <p:spPr>
          <a:xfrm>
            <a:off x="414050" y="1288350"/>
            <a:ext cx="4441800" cy="52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</a:rPr>
              <a:t>Census Action Kiosks</a:t>
            </a:r>
            <a:endParaRPr sz="2400">
              <a:solidFill>
                <a:srgbClr val="666666"/>
              </a:solidFill>
            </a:endParaRPr>
          </a:p>
        </p:txBody>
      </p:sp>
      <p:pic>
        <p:nvPicPr>
          <p:cNvPr id="275" name="Google Shape;275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5800" y="865325"/>
            <a:ext cx="3599923" cy="3645492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55"/>
          <p:cNvSpPr txBox="1"/>
          <p:nvPr>
            <p:ph type="title"/>
          </p:nvPr>
        </p:nvSpPr>
        <p:spPr>
          <a:xfrm>
            <a:off x="414050" y="1392675"/>
            <a:ext cx="4335600" cy="330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3763"/>
                </a:solidFill>
              </a:rPr>
              <a:t>Increase access to the new digital census and create a uniform user experience countywide</a:t>
            </a:r>
            <a:endParaRPr sz="24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666666"/>
                </a:solidFill>
              </a:rPr>
              <a:t>Census Action Kiosk (CAK) Prototype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282" name="Google Shape;282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3" name="Google Shape;283;p56"/>
          <p:cNvSpPr/>
          <p:nvPr/>
        </p:nvSpPr>
        <p:spPr>
          <a:xfrm>
            <a:off x="2406669" y="2471843"/>
            <a:ext cx="201300" cy="9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56"/>
          <p:cNvSpPr txBox="1"/>
          <p:nvPr/>
        </p:nvSpPr>
        <p:spPr>
          <a:xfrm>
            <a:off x="276225" y="900925"/>
            <a:ext cx="34767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Utilize public computers with internet access</a:t>
            </a:r>
            <a:endParaRPr b="0" i="0" sz="14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Equip computers with internally developed Census 2020 web</a:t>
            </a:r>
            <a:r>
              <a:rPr lang="en">
                <a:solidFill>
                  <a:srgbClr val="073763"/>
                </a:solidFill>
              </a:rPr>
              <a:t>page</a:t>
            </a:r>
            <a:endParaRPr b="0" i="0" sz="14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Outfit computer stations with marketing/branding material </a:t>
            </a:r>
            <a:endParaRPr b="0" i="0" sz="14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Activation period: March 2020 to July 2020</a:t>
            </a:r>
            <a:endParaRPr b="0" i="0" sz="14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</a:pPr>
            <a:r>
              <a:rPr lang="en">
                <a:solidFill>
                  <a:srgbClr val="073763"/>
                </a:solidFill>
              </a:rPr>
              <a:t>Register/Sign up your location by May 17, 2019</a:t>
            </a:r>
            <a:endParaRPr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56"/>
          <p:cNvSpPr txBox="1"/>
          <p:nvPr/>
        </p:nvSpPr>
        <p:spPr>
          <a:xfrm>
            <a:off x="325450" y="4259700"/>
            <a:ext cx="32475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</a:rPr>
              <a:t>For more information, please visit: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https://census.lacounty.gov/countywide-outreach-ccc/census-action-kiosk-cak-subcommittee/</a:t>
            </a:r>
            <a:endParaRPr/>
          </a:p>
        </p:txBody>
      </p:sp>
      <p:pic>
        <p:nvPicPr>
          <p:cNvPr id="286" name="Google Shape;286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5325" y="865325"/>
            <a:ext cx="4860656" cy="3645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7"/>
          <p:cNvSpPr txBox="1"/>
          <p:nvPr>
            <p:ph type="title"/>
          </p:nvPr>
        </p:nvSpPr>
        <p:spPr>
          <a:xfrm>
            <a:off x="235500" y="174600"/>
            <a:ext cx="43128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73763"/>
                </a:solidFill>
              </a:rPr>
              <a:t>CAK Webpage Prototype</a:t>
            </a:r>
            <a:r>
              <a:rPr lang="en"/>
              <a:t> </a:t>
            </a:r>
            <a:endParaRPr/>
          </a:p>
        </p:txBody>
      </p:sp>
      <p:sp>
        <p:nvSpPr>
          <p:cNvPr id="292" name="Google Shape;292;p57"/>
          <p:cNvSpPr txBox="1"/>
          <p:nvPr>
            <p:ph idx="1" type="body"/>
          </p:nvPr>
        </p:nvSpPr>
        <p:spPr>
          <a:xfrm>
            <a:off x="311700" y="1012900"/>
            <a:ext cx="4312800" cy="35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</a:pPr>
            <a:r>
              <a:rPr lang="en" sz="1400">
                <a:solidFill>
                  <a:srgbClr val="073763"/>
                </a:solidFill>
              </a:rPr>
              <a:t>C</a:t>
            </a:r>
            <a:r>
              <a:rPr lang="en" sz="1400">
                <a:solidFill>
                  <a:srgbClr val="073763"/>
                </a:solidFill>
              </a:rPr>
              <a:t>entered on 2 user experiences</a:t>
            </a:r>
            <a:endParaRPr sz="1400">
              <a:solidFill>
                <a:srgbClr val="073763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</a:pPr>
            <a:r>
              <a:rPr lang="en" sz="1400">
                <a:solidFill>
                  <a:srgbClr val="073763"/>
                </a:solidFill>
              </a:rPr>
              <a:t>1: “I’m ready to respond to the Census”</a:t>
            </a:r>
            <a:endParaRPr sz="1400">
              <a:solidFill>
                <a:srgbClr val="073763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</a:pPr>
            <a:r>
              <a:rPr lang="en" sz="1400">
                <a:solidFill>
                  <a:srgbClr val="073763"/>
                </a:solidFill>
              </a:rPr>
              <a:t>2: “Learn more about the Census”</a:t>
            </a:r>
            <a:endParaRPr sz="1400">
              <a:solidFill>
                <a:srgbClr val="07376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</a:pPr>
            <a:r>
              <a:rPr lang="en" sz="1400">
                <a:solidFill>
                  <a:srgbClr val="073763"/>
                </a:solidFill>
              </a:rPr>
              <a:t>Google translate enabled</a:t>
            </a:r>
            <a:endParaRPr sz="1400">
              <a:solidFill>
                <a:srgbClr val="07376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</a:pPr>
            <a:r>
              <a:rPr lang="en" sz="1400">
                <a:solidFill>
                  <a:srgbClr val="073763"/>
                </a:solidFill>
              </a:rPr>
              <a:t>U.S. Workforce Rehabilitation Act, Section 508 Compliant</a:t>
            </a:r>
            <a:endParaRPr sz="1400">
              <a:solidFill>
                <a:srgbClr val="073763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4" name="Google Shape;29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1250" y="0"/>
            <a:ext cx="3543158" cy="4765548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57"/>
          <p:cNvSpPr/>
          <p:nvPr/>
        </p:nvSpPr>
        <p:spPr>
          <a:xfrm>
            <a:off x="7061600" y="2978950"/>
            <a:ext cx="1275000" cy="10179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2779F2A547B142A00721F14782035E" ma:contentTypeVersion="1" ma:contentTypeDescription="Create a new document." ma:contentTypeScope="" ma:versionID="a96b540d231e214a4982f7cd217bc8c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66fa41560079bdd4dd8c5645b48b69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CD68A72-D08D-4E39-BB14-D517EB0D16C1}"/>
</file>

<file path=customXml/itemProps2.xml><?xml version="1.0" encoding="utf-8"?>
<ds:datastoreItem xmlns:ds="http://schemas.openxmlformats.org/officeDocument/2006/customXml" ds:itemID="{14309005-A8AC-4473-B60A-6E90A56CEA2D}"/>
</file>

<file path=customXml/itemProps3.xml><?xml version="1.0" encoding="utf-8"?>
<ds:datastoreItem xmlns:ds="http://schemas.openxmlformats.org/officeDocument/2006/customXml" ds:itemID="{F49DE03F-E9F5-4453-80C8-6EBA2CCB23BA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0x010100C92779F2A547B142A00721F14782035E</vt:lpwstr>
  </property>
  <property fmtid="{D5CDD505-2E9C-101B-9397-08002B2CF9AE}" pid="3" name="Order">
    <vt:r8>22400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